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60" r:id="rId6"/>
    <p:sldId id="259" r:id="rId7"/>
    <p:sldId id="261" r:id="rId8"/>
    <p:sldId id="283" r:id="rId9"/>
    <p:sldId id="284" r:id="rId10"/>
    <p:sldId id="285" r:id="rId11"/>
    <p:sldId id="286" r:id="rId12"/>
    <p:sldId id="336" r:id="rId13"/>
    <p:sldId id="337" r:id="rId14"/>
    <p:sldId id="287" r:id="rId15"/>
    <p:sldId id="262" r:id="rId16"/>
    <p:sldId id="263" r:id="rId17"/>
    <p:sldId id="264" r:id="rId18"/>
    <p:sldId id="265" r:id="rId19"/>
    <p:sldId id="266" r:id="rId20"/>
    <p:sldId id="267" r:id="rId21"/>
    <p:sldId id="333" r:id="rId22"/>
    <p:sldId id="334" r:id="rId23"/>
    <p:sldId id="335" r:id="rId24"/>
    <p:sldId id="313" r:id="rId25"/>
    <p:sldId id="311" r:id="rId26"/>
    <p:sldId id="373" r:id="rId27"/>
    <p:sldId id="374" r:id="rId28"/>
    <p:sldId id="268" r:id="rId29"/>
    <p:sldId id="269" r:id="rId30"/>
    <p:sldId id="270" r:id="rId31"/>
    <p:sldId id="271" r:id="rId32"/>
    <p:sldId id="272" r:id="rId33"/>
    <p:sldId id="342" r:id="rId34"/>
    <p:sldId id="273" r:id="rId35"/>
    <p:sldId id="274" r:id="rId36"/>
    <p:sldId id="275" r:id="rId37"/>
    <p:sldId id="276" r:id="rId38"/>
    <p:sldId id="347" r:id="rId39"/>
    <p:sldId id="277" r:id="rId40"/>
    <p:sldId id="278" r:id="rId41"/>
    <p:sldId id="279" r:id="rId42"/>
    <p:sldId id="343" r:id="rId43"/>
    <p:sldId id="344" r:id="rId44"/>
    <p:sldId id="280" r:id="rId45"/>
    <p:sldId id="346" r:id="rId46"/>
    <p:sldId id="282" r:id="rId47"/>
  </p:sldIdLst>
  <p:sldSz cx="12192000" cy="6858000"/>
  <p:notesSz cx="6858000" cy="9144000"/>
  <p:embeddedFontLst>
    <p:embeddedFont>
      <p:font typeface="等线" panose="02010600030101010101" charset="-122"/>
      <p:regular r:id="rId51"/>
    </p:embeddedFont>
  </p:embeddedFontLst>
  <p:custDataLst>
    <p:tags r:id="rId52"/>
  </p:custData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2" Type="http://schemas.openxmlformats.org/officeDocument/2006/relationships/tags" Target="tags/tag21.xml"/><Relationship Id="rId51" Type="http://schemas.openxmlformats.org/officeDocument/2006/relationships/font" Target="fonts/font1.fntdata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tags" Target="../tags/tag10.xml"/><Relationship Id="rId2" Type="http://schemas.openxmlformats.org/officeDocument/2006/relationships/image" Target="../media/image15.png"/><Relationship Id="rId1" Type="http://schemas.openxmlformats.org/officeDocument/2006/relationships/tags" Target="../tags/tag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2.png"/><Relationship Id="rId7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tags" Target="../tags/tag13.xml"/><Relationship Id="rId4" Type="http://schemas.openxmlformats.org/officeDocument/2006/relationships/image" Target="../media/image20.png"/><Relationship Id="rId3" Type="http://schemas.openxmlformats.org/officeDocument/2006/relationships/tags" Target="../tags/tag12.xml"/><Relationship Id="rId2" Type="http://schemas.openxmlformats.org/officeDocument/2006/relationships/image" Target="../media/image19.png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png"/><Relationship Id="rId7" Type="http://schemas.openxmlformats.org/officeDocument/2006/relationships/tags" Target="../tags/tag18.xml"/><Relationship Id="rId6" Type="http://schemas.openxmlformats.org/officeDocument/2006/relationships/image" Target="../media/image25.png"/><Relationship Id="rId5" Type="http://schemas.openxmlformats.org/officeDocument/2006/relationships/tags" Target="../tags/tag17.xml"/><Relationship Id="rId4" Type="http://schemas.openxmlformats.org/officeDocument/2006/relationships/image" Target="../media/image24.png"/><Relationship Id="rId3" Type="http://schemas.openxmlformats.org/officeDocument/2006/relationships/tags" Target="../tags/tag16.xml"/><Relationship Id="rId2" Type="http://schemas.openxmlformats.org/officeDocument/2006/relationships/image" Target="../media/image23.png"/><Relationship Id="rId1" Type="http://schemas.openxmlformats.org/officeDocument/2006/relationships/tags" Target="../tags/tag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tags" Target="../tags/tag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4.png"/><Relationship Id="rId4" Type="http://schemas.openxmlformats.org/officeDocument/2006/relationships/tags" Target="../tags/tag20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tags" Target="../tags/tag2.xml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.png"/><Relationship Id="rId3" Type="http://schemas.openxmlformats.org/officeDocument/2006/relationships/tags" Target="../tags/tag4.xml"/><Relationship Id="rId2" Type="http://schemas.openxmlformats.org/officeDocument/2006/relationships/image" Target="../media/image9.png"/><Relationship Id="rId1" Type="http://schemas.openxmlformats.org/officeDocument/2006/relationships/tags" Target="../tags/tag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4.png"/><Relationship Id="rId7" Type="http://schemas.openxmlformats.org/officeDocument/2006/relationships/tags" Target="../tags/tag8.xml"/><Relationship Id="rId6" Type="http://schemas.openxmlformats.org/officeDocument/2006/relationships/image" Target="../media/image13.png"/><Relationship Id="rId5" Type="http://schemas.openxmlformats.org/officeDocument/2006/relationships/tags" Target="../tags/tag7.xml"/><Relationship Id="rId4" Type="http://schemas.openxmlformats.org/officeDocument/2006/relationships/image" Target="../media/image12.png"/><Relationship Id="rId3" Type="http://schemas.openxmlformats.org/officeDocument/2006/relationships/tags" Target="../tags/tag6.xml"/><Relationship Id="rId2" Type="http://schemas.openxmlformats.org/officeDocument/2006/relationships/image" Target="../media/image11.png"/><Relationship Id="rId1" Type="http://schemas.openxmlformats.org/officeDocument/2006/relationships/tags" Target="../tags/tag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-24765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0" name="文本框 99"/>
          <p:cNvSpPr txBox="1"/>
          <p:nvPr/>
        </p:nvSpPr>
        <p:spPr>
          <a:xfrm>
            <a:off x="335280" y="476250"/>
            <a:ext cx="5080000" cy="11988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b="0"/>
              <a:t>决定食宿表，是连接旅游路线与食宿多对多关系的表，其中包括宾馆编号和路线号两个外键，如表1.7</a:t>
            </a:r>
            <a:r>
              <a:rPr lang="zh-CN" b="0"/>
              <a:t>所示</a:t>
            </a:r>
            <a:endParaRPr b="0"/>
          </a:p>
          <a:p>
            <a:pPr indent="0"/>
            <a:endParaRPr b="0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07035" y="1628775"/>
            <a:ext cx="5262880" cy="66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951855" y="1556385"/>
            <a:ext cx="5472430" cy="7766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11225" y="2780665"/>
            <a:ext cx="32677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用例图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470" y="3140710"/>
            <a:ext cx="2219325" cy="337693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9240" y="3140710"/>
            <a:ext cx="3384550" cy="33293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279650" y="2451735"/>
            <a:ext cx="15849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sz="1400">
                <a:sym typeface="+mn-ea"/>
              </a:rPr>
              <a:t>表1.7决定食宿表</a:t>
            </a:r>
            <a:endParaRPr sz="1400"/>
          </a:p>
        </p:txBody>
      </p:sp>
      <p:sp>
        <p:nvSpPr>
          <p:cNvPr id="9" name="文本框 8"/>
          <p:cNvSpPr txBox="1"/>
          <p:nvPr/>
        </p:nvSpPr>
        <p:spPr>
          <a:xfrm>
            <a:off x="7607935" y="2492375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sz="1400">
                <a:ea typeface="宋体" panose="02010600030101010101" pitchFamily="2" charset="-122"/>
                <a:sym typeface="+mn-ea"/>
              </a:rPr>
              <a:t>表</a:t>
            </a:r>
            <a:r>
              <a:rPr lang="en-US" sz="1400">
                <a:latin typeface="Times New Roman" panose="02020603050405020304" charset="0"/>
                <a:sym typeface="+mn-ea"/>
              </a:rPr>
              <a:t>1.8</a:t>
            </a:r>
            <a:r>
              <a:rPr lang="zh-CN" sz="1400">
                <a:ea typeface="宋体" panose="02010600030101010101" pitchFamily="2" charset="-122"/>
                <a:sym typeface="+mn-ea"/>
              </a:rPr>
              <a:t>安排导游表</a:t>
            </a:r>
            <a:endParaRPr lang="zh-CN" sz="1400"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35955" y="476250"/>
            <a:ext cx="60960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>
                <a:ea typeface="宋体" panose="02010600030101010101" pitchFamily="2" charset="-122"/>
                <a:sym typeface="+mn-ea"/>
              </a:rPr>
              <a:t>安排导游表是连接导游与旅行路线多对多关系的表，其中包括导游编号和路线号两个外键，如表</a:t>
            </a:r>
            <a:r>
              <a:rPr lang="en-US">
                <a:latin typeface="Times New Roman" panose="02020603050405020304" charset="0"/>
                <a:sym typeface="+mn-ea"/>
              </a:rPr>
              <a:t>1.8</a:t>
            </a:r>
            <a:r>
              <a:rPr lang="zh-CN" altLang="en-US">
                <a:latin typeface="Times New Roman" panose="02020603050405020304" charset="0"/>
                <a:sym typeface="+mn-ea"/>
              </a:rPr>
              <a:t>所示</a:t>
            </a:r>
            <a:endParaRPr lang="zh-CN">
              <a:ea typeface="宋体" panose="02010600030101010101" pitchFamily="2" charset="-122"/>
              <a:sym typeface="+mn-ea"/>
            </a:endParaRPr>
          </a:p>
          <a:p>
            <a:endParaRPr lang="zh-CN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796925" y="282575"/>
            <a:ext cx="2850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局部概念模型设计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99515" y="887095"/>
            <a:ext cx="3952875" cy="185737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982980" y="2744470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1</a:t>
            </a:r>
            <a:r>
              <a:rPr lang="zh-CN" sz="1400" b="0">
                <a:ea typeface="宋体" panose="02010600030101010101" pitchFamily="2" charset="-122"/>
              </a:rPr>
              <a:t>旅游线路的实体属性图旅游线路实体包含线路号，起点，终点，旅游费用等属性，其中线路号为主键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87845" y="836295"/>
            <a:ext cx="3672205" cy="1871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71945" y="2708910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2</a:t>
            </a:r>
            <a:r>
              <a:rPr lang="zh-CN" sz="1400" b="0">
                <a:ea typeface="宋体" panose="02010600030101010101" pitchFamily="2" charset="-122"/>
              </a:rPr>
              <a:t>导游信息的实体属性图导游实体包含导游编号，姓名，性别，年龄等属性，其中导游编号为主键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991360" y="4220845"/>
            <a:ext cx="2238375" cy="13716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96925" y="5661025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3</a:t>
            </a:r>
            <a:r>
              <a:rPr lang="zh-CN" sz="1400" b="0">
                <a:ea typeface="宋体" panose="02010600030101010101" pitchFamily="2" charset="-122"/>
              </a:rPr>
              <a:t>保险单的E-R图保险单实体包含保险编号，投保日期属性，其中保险编号为主键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599555" y="3572510"/>
            <a:ext cx="4124960" cy="1933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122035" y="5602605"/>
            <a:ext cx="5080000" cy="73723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4</a:t>
            </a:r>
            <a:r>
              <a:rPr lang="zh-CN" sz="1400" b="0">
                <a:ea typeface="宋体" panose="02010600030101010101" pitchFamily="2" charset="-122"/>
              </a:rPr>
              <a:t>食宿的实体属性图食宿实体包含宾馆编号，宾馆名，城市，电话，联系人属性，其中宾馆编号为主键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39470" y="2996565"/>
            <a:ext cx="5601335" cy="12325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/>
              <a:t>              </a:t>
            </a:r>
            <a:r>
              <a:rPr lang="zh-CN" altLang="en-US" sz="1400"/>
              <a:t>图1.</a:t>
            </a:r>
            <a:r>
              <a:rPr lang="en-US" altLang="zh-CN" sz="1400"/>
              <a:t>5</a:t>
            </a:r>
            <a:r>
              <a:rPr lang="zh-CN" altLang="en-US" sz="1400"/>
              <a:t>游客信息的实体属性图</a:t>
            </a:r>
            <a:endParaRPr lang="zh-CN" altLang="en-US" sz="1400"/>
          </a:p>
          <a:p>
            <a:r>
              <a:rPr lang="zh-CN" altLang="en-US" sz="1400"/>
              <a:t>游客信息实体包含包含游客编号，姓名，性别，年龄等属性，其中游客编号为主键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343025" y="476250"/>
            <a:ext cx="3954145" cy="2345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47890" y="548640"/>
            <a:ext cx="3453130" cy="206248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6671945" y="299656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6</a:t>
            </a:r>
            <a:r>
              <a:rPr lang="zh-CN" sz="1400" b="0">
                <a:ea typeface="宋体" panose="02010600030101010101" pitchFamily="2" charset="-122"/>
              </a:rPr>
              <a:t>选择路线的实体属性图选择路线实体包含路线号，游客编号属性，均为外键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1180" y="594931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</a:t>
            </a:r>
            <a:r>
              <a:rPr lang="en-US" altLang="zh-CN" sz="1400" b="0">
                <a:ea typeface="宋体" panose="02010600030101010101" pitchFamily="2" charset="-122"/>
              </a:rPr>
              <a:t>7</a:t>
            </a:r>
            <a:r>
              <a:rPr lang="zh-CN" sz="1400" b="0">
                <a:ea typeface="宋体" panose="02010600030101010101" pitchFamily="2" charset="-122"/>
              </a:rPr>
              <a:t>决定食宿的实体属性图决定实体包含路线号，宾馆编号属性，均为外键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247890" y="3572510"/>
            <a:ext cx="3224530" cy="197167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415415" y="3932555"/>
            <a:ext cx="3091180" cy="172910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383655" y="5949315"/>
            <a:ext cx="5080000" cy="52197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 algn="ctr"/>
            <a:r>
              <a:rPr lang="zh-CN" sz="1400" b="0">
                <a:ea typeface="宋体" panose="02010600030101010101" pitchFamily="2" charset="-122"/>
              </a:rPr>
              <a:t>图1.10安排路线实体属性图安排实体包含导游编号，投保日期属性，均为外键</a:t>
            </a:r>
            <a:endParaRPr lang="zh-CN" altLang="en-US" sz="1400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44450"/>
            <a:ext cx="6275705" cy="5189220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807710" y="4220528"/>
            <a:ext cx="5080000" cy="230695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zh-CN" b="0">
                <a:ea typeface="宋体" panose="02010600030101010101" pitchFamily="2" charset="-122"/>
              </a:rPr>
              <a:t>在旅游管理系统中，划分了</a:t>
            </a:r>
            <a:r>
              <a:rPr lang="en-US" b="0">
                <a:latin typeface="Times New Roman" panose="02020603050405020304" charset="0"/>
              </a:rPr>
              <a:t>5</a:t>
            </a:r>
            <a:r>
              <a:rPr lang="zh-CN" b="0">
                <a:ea typeface="宋体" panose="02010600030101010101" pitchFamily="2" charset="-122"/>
              </a:rPr>
              <a:t>个实体：食宿实体，导游实体，旅游线路实体，游客实体，保险实体，每个实体均有</a:t>
            </a:r>
            <a:r>
              <a:rPr lang="en-US" b="0">
                <a:latin typeface="Times New Roman" panose="02020603050405020304" charset="0"/>
              </a:rPr>
              <a:t>2</a:t>
            </a:r>
            <a:r>
              <a:rPr lang="zh-CN" b="0">
                <a:ea typeface="宋体" panose="02010600030101010101" pitchFamily="2" charset="-122"/>
              </a:rPr>
              <a:t>到</a:t>
            </a:r>
            <a:r>
              <a:rPr lang="en-US" b="0">
                <a:latin typeface="Times New Roman" panose="02020603050405020304" charset="0"/>
              </a:rPr>
              <a:t>7</a:t>
            </a:r>
            <a:r>
              <a:rPr lang="zh-CN" b="0">
                <a:ea typeface="宋体" panose="02010600030101010101" pitchFamily="2" charset="-122"/>
              </a:rPr>
              <a:t>个属性，并包含一个主键。由于实体间多对多的关系，又增加了决定，安排，选择关系，分别包含</a:t>
            </a:r>
            <a:r>
              <a:rPr lang="en-US" b="0">
                <a:latin typeface="Times New Roman" panose="02020603050405020304" charset="0"/>
              </a:rPr>
              <a:t>2</a:t>
            </a:r>
            <a:r>
              <a:rPr lang="zh-CN" b="0">
                <a:ea typeface="宋体" panose="02010600030101010101" pitchFamily="2" charset="-122"/>
              </a:rPr>
              <a:t>个外键。在该系统中，用户可根据旅游线路这一中心实体延伸展开查询，删除，修改，增加各种旅游信息数据，从而完成旅游信息的管理</a:t>
            </a:r>
            <a:endParaRPr lang="zh-CN" altLang="en-US" b="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4699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262890" y="188595"/>
            <a:ext cx="4164330" cy="5651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>
                <a:ea typeface="+mn-lt"/>
              </a:rPr>
              <a:t>可行性分析</a:t>
            </a:r>
            <a:endParaRPr lang="zh-CN" altLang="en-US" sz="3200">
              <a:ea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567305" y="692785"/>
            <a:ext cx="6096000" cy="6140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000"/>
              <a:t>1</a:t>
            </a:r>
            <a:r>
              <a:rPr lang="zh-CN" altLang="en-US" sz="2000"/>
              <a:t>、技术可行性</a:t>
            </a:r>
            <a:r>
              <a:rPr lang="zh-CN" altLang="en-US" sz="1400"/>
              <a:t>：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7" name="文本框 6"/>
          <p:cNvSpPr txBox="1"/>
          <p:nvPr/>
        </p:nvSpPr>
        <p:spPr>
          <a:xfrm>
            <a:off x="4799330" y="620395"/>
            <a:ext cx="34480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后台框架：Spring、SpringMVC、MyBatis</a:t>
            </a:r>
            <a:endParaRPr lang="zh-CN" altLang="en-US"/>
          </a:p>
          <a:p>
            <a:r>
              <a:rPr lang="zh-CN" altLang="en-US">
                <a:sym typeface="+mn-ea"/>
              </a:rPr>
              <a:t> UI界面：JSP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数据库：MySQL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055370" y="2853055"/>
            <a:ext cx="9871075" cy="429514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>
                <a:sym typeface="+mn-ea"/>
              </a:rPr>
              <a:t>E-R图向关系模型的转换</a:t>
            </a:r>
            <a:endParaRPr lang="zh-CN" altLang="en-US"/>
          </a:p>
          <a:p>
            <a:r>
              <a:rPr lang="zh-CN" altLang="en-US">
                <a:sym typeface="+mn-ea"/>
              </a:rPr>
              <a:t>旅游线路（路线号，起点，终点，旅游费用，天数，主要景点，交通工具）</a:t>
            </a:r>
            <a:endParaRPr lang="zh-CN" altLang="en-US"/>
          </a:p>
          <a:p>
            <a:r>
              <a:rPr lang="zh-CN" altLang="en-US">
                <a:sym typeface="+mn-ea"/>
              </a:rPr>
              <a:t>导游（导游编号，姓名，性别，年龄，住址，电话，身份证号码）</a:t>
            </a:r>
            <a:endParaRPr lang="zh-CN" altLang="en-US"/>
          </a:p>
          <a:p>
            <a:r>
              <a:rPr lang="zh-CN" altLang="en-US">
                <a:sym typeface="+mn-ea"/>
              </a:rPr>
              <a:t>保险（保险编号，投保日期）</a:t>
            </a:r>
            <a:endParaRPr lang="zh-CN" altLang="en-US"/>
          </a:p>
          <a:p>
            <a:r>
              <a:rPr lang="zh-CN" altLang="en-US">
                <a:sym typeface="+mn-ea"/>
              </a:rPr>
              <a:t>食宿（宾馆编号，宾馆名，城市，联系人，电话）</a:t>
            </a:r>
            <a:endParaRPr lang="zh-CN" altLang="en-US"/>
          </a:p>
          <a:p>
            <a:r>
              <a:rPr lang="zh-CN" altLang="en-US">
                <a:sym typeface="+mn-ea"/>
              </a:rPr>
              <a:t>游客（游客编号，姓名，性别，年龄，住址，电话，身份证号码）</a:t>
            </a:r>
            <a:endParaRPr lang="zh-CN" altLang="en-US"/>
          </a:p>
          <a:p>
            <a:r>
              <a:rPr lang="zh-CN" altLang="en-US">
                <a:sym typeface="+mn-ea"/>
              </a:rPr>
              <a:t>选择（路线号，游客编号）</a:t>
            </a:r>
            <a:endParaRPr lang="zh-CN" altLang="en-US"/>
          </a:p>
          <a:p>
            <a:r>
              <a:rPr lang="zh-CN" altLang="en-US">
                <a:sym typeface="+mn-ea"/>
              </a:rPr>
              <a:t>决定（宾馆编号，路线号）</a:t>
            </a:r>
            <a:endParaRPr lang="zh-CN" altLang="en-US"/>
          </a:p>
          <a:p>
            <a:r>
              <a:rPr lang="zh-CN" altLang="en-US">
                <a:sym typeface="+mn-ea"/>
              </a:rPr>
              <a:t>安排（路线号，导游编号）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04190" y="226060"/>
            <a:ext cx="3359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</a:t>
            </a:r>
            <a:r>
              <a:rPr lang="zh-CN" altLang="en-US"/>
              <a:t>、经济</a:t>
            </a:r>
            <a:r>
              <a:rPr lang="zh-CN" altLang="en-US"/>
              <a:t>可行性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43025" y="649605"/>
            <a:ext cx="2503805" cy="27025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855" y="764540"/>
            <a:ext cx="2900680" cy="25876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1270" y="3644900"/>
            <a:ext cx="2974975" cy="25044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9465" y="3573145"/>
            <a:ext cx="3718560" cy="259334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551180" y="548640"/>
            <a:ext cx="3294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3</a:t>
            </a:r>
            <a:r>
              <a:rPr lang="zh-CN" altLang="en-US"/>
              <a:t>、操作</a:t>
            </a:r>
            <a:r>
              <a:rPr lang="zh-CN" altLang="en-US"/>
              <a:t>可行性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0" y="4725035"/>
            <a:ext cx="7777480" cy="197167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82980" y="4292600"/>
            <a:ext cx="49663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进度计划</a:t>
            </a:r>
            <a:endParaRPr lang="zh-CN" altLang="en-US" sz="2800"/>
          </a:p>
        </p:txBody>
      </p:sp>
      <p:sp>
        <p:nvSpPr>
          <p:cNvPr id="5" name="文本框 4"/>
          <p:cNvSpPr txBox="1"/>
          <p:nvPr/>
        </p:nvSpPr>
        <p:spPr>
          <a:xfrm>
            <a:off x="1055370" y="1052830"/>
            <a:ext cx="9791700" cy="202565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E-R图向关系模型的转换</a:t>
            </a:r>
            <a:endParaRPr lang="zh-CN" altLang="en-US"/>
          </a:p>
          <a:p>
            <a:r>
              <a:rPr lang="zh-CN" altLang="en-US"/>
              <a:t>旅游线路（路线号，起点，终点，旅游费用，天数，主要景点，交通工具）</a:t>
            </a:r>
            <a:endParaRPr lang="zh-CN" altLang="en-US"/>
          </a:p>
          <a:p>
            <a:r>
              <a:rPr lang="zh-CN" altLang="en-US"/>
              <a:t>导游（导游编号，姓名，性别，年龄，住址，电话，身份证号码）</a:t>
            </a:r>
            <a:endParaRPr lang="zh-CN" altLang="en-US"/>
          </a:p>
          <a:p>
            <a:r>
              <a:rPr lang="zh-CN" altLang="en-US"/>
              <a:t>保险（保险编号，投保日期）</a:t>
            </a:r>
            <a:endParaRPr lang="zh-CN" altLang="en-US"/>
          </a:p>
          <a:p>
            <a:r>
              <a:rPr lang="zh-CN" altLang="en-US"/>
              <a:t>食宿（宾馆编号，宾馆名，城市，联系人，电话）</a:t>
            </a:r>
            <a:endParaRPr lang="zh-CN" altLang="en-US"/>
          </a:p>
          <a:p>
            <a:r>
              <a:rPr lang="zh-CN" altLang="en-US"/>
              <a:t>游客（游客编号，姓名，性别，年龄，住址，电话，身份证号码）</a:t>
            </a:r>
            <a:endParaRPr lang="zh-CN" altLang="en-US"/>
          </a:p>
          <a:p>
            <a:r>
              <a:rPr lang="zh-CN" altLang="en-US"/>
              <a:t>选择（路线号，游客编号）</a:t>
            </a:r>
            <a:endParaRPr lang="zh-CN" altLang="en-US"/>
          </a:p>
          <a:p>
            <a:r>
              <a:rPr lang="zh-CN" altLang="en-US"/>
              <a:t>决定（宾馆编号，路线号）</a:t>
            </a:r>
            <a:endParaRPr lang="zh-CN" altLang="en-US"/>
          </a:p>
          <a:p>
            <a:r>
              <a:rPr lang="zh-CN" altLang="en-US"/>
              <a:t>安排（路线号，导游编号）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85925" y="5589270"/>
            <a:ext cx="14573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甘特</a:t>
            </a:r>
            <a:r>
              <a:rPr lang="zh-CN" altLang="en-US"/>
              <a:t>图</a:t>
            </a:r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79425" y="33274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chemeClr val="tx1"/>
                </a:solidFill>
                <a:sym typeface="+mn-ea"/>
              </a:rPr>
              <a:t>系统的功能模块如下：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1.登陆注册模块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管理员的登录模块：管理员登录系统对本系统其他管理模块进行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管理。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用户的登录模块：用户登录本系统，对个人的信息等进行查询，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操作可使用的功能。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用户注册模块：游客用户可以进行用户注册，系统会反馈是否注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册成功。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添加管理员模块：向本系统中添加更多的管理人员，管理员包括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chemeClr val="tx1"/>
                </a:solidFill>
                <a:sym typeface="+mn-ea"/>
              </a:rPr>
              <a:t>普通管理员和超级管理员。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3745" y="1052830"/>
            <a:ext cx="4560570" cy="2567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810" y="4509135"/>
            <a:ext cx="6508115" cy="1708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22935" y="332740"/>
            <a:ext cx="6096000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2.景点信息管理模块：</a:t>
            </a:r>
            <a:endParaRPr lang="zh-CN" altLang="en-US"/>
          </a:p>
          <a:p>
            <a:r>
              <a:rPr lang="zh-CN" altLang="en-US"/>
              <a:t>景点信息列表：将数据库的景点信息表以列表的形式呈现给管理员。</a:t>
            </a:r>
            <a:endParaRPr lang="zh-CN" altLang="en-US"/>
          </a:p>
          <a:p>
            <a:r>
              <a:rPr lang="zh-CN" altLang="en-US"/>
              <a:t>添加景点信息：实现管理员添加景点信息。</a:t>
            </a:r>
            <a:endParaRPr lang="zh-CN" altLang="en-US"/>
          </a:p>
          <a:p>
            <a:r>
              <a:rPr lang="zh-CN" altLang="en-US"/>
              <a:t>修改景点信息：实现管理员修改景点信息。</a:t>
            </a:r>
            <a:endParaRPr lang="zh-CN" altLang="en-US"/>
          </a:p>
          <a:p>
            <a:r>
              <a:rPr lang="zh-CN" altLang="en-US"/>
              <a:t>3.公告文章管理模块：</a:t>
            </a:r>
            <a:endParaRPr lang="zh-CN" altLang="en-US"/>
          </a:p>
          <a:p>
            <a:r>
              <a:rPr lang="zh-CN" altLang="en-US"/>
              <a:t>公告文章列表：将数据库的公告文章表以列表的形式呈现给管理员。</a:t>
            </a:r>
            <a:endParaRPr lang="zh-CN" altLang="en-US"/>
          </a:p>
          <a:p>
            <a:r>
              <a:rPr lang="zh-CN" altLang="en-US"/>
              <a:t>添加公告文章：实现管理员添加公告文章。</a:t>
            </a:r>
            <a:endParaRPr lang="zh-CN" altLang="en-US"/>
          </a:p>
          <a:p>
            <a:r>
              <a:rPr lang="zh-CN" altLang="en-US"/>
              <a:t>修改公告文章：实现管理员修改公告文章</a:t>
            </a:r>
            <a:endParaRPr lang="zh-CN" altLang="en-US"/>
          </a:p>
          <a:p>
            <a:r>
              <a:rPr lang="zh-CN" altLang="en-US"/>
              <a:t>4.旅游线路管理模块：</a:t>
            </a:r>
            <a:endParaRPr lang="zh-CN" altLang="en-US"/>
          </a:p>
          <a:p>
            <a:r>
              <a:rPr lang="zh-CN" altLang="en-US"/>
              <a:t>旅游线路列表：显示系统的所有旅游线路，可以通过关键字查询。</a:t>
            </a:r>
            <a:endParaRPr lang="zh-CN" altLang="en-US"/>
          </a:p>
          <a:p>
            <a:r>
              <a:rPr lang="zh-CN" altLang="en-US"/>
              <a:t>旅游线路删除：对输入错误或过期的旅游线路删除。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7103745" y="332740"/>
            <a:ext cx="4201160" cy="4246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6.用户模块：</a:t>
            </a:r>
            <a:endParaRPr lang="zh-CN" altLang="en-US"/>
          </a:p>
          <a:p>
            <a:r>
              <a:rPr lang="zh-CN" altLang="en-US"/>
              <a:t>资料管理：用户登录本系统。可以对自己的个人主页进行查看。</a:t>
            </a:r>
            <a:endParaRPr lang="zh-CN" altLang="en-US"/>
          </a:p>
          <a:p>
            <a:r>
              <a:rPr lang="zh-CN" altLang="en-US"/>
              <a:t>系统信息：用户可以查看自己的系统提示信息。</a:t>
            </a:r>
            <a:endParaRPr lang="zh-CN" altLang="en-US"/>
          </a:p>
          <a:p>
            <a:r>
              <a:rPr lang="zh-CN" altLang="en-US"/>
              <a:t>修改资料：用户可以修改自己的账号密码。</a:t>
            </a:r>
            <a:endParaRPr lang="zh-CN" altLang="en-US"/>
          </a:p>
          <a:p>
            <a:r>
              <a:rPr lang="zh-CN" altLang="en-US"/>
              <a:t>信息搜索：用户可以通过关键字搜索站内信息。</a:t>
            </a:r>
            <a:endParaRPr lang="zh-CN" altLang="en-US"/>
          </a:p>
          <a:p>
            <a:r>
              <a:rPr lang="zh-CN" altLang="en-US"/>
              <a:t>密码修改：用户可以修改个人登录密码。</a:t>
            </a:r>
            <a:endParaRPr lang="zh-CN" altLang="en-US"/>
          </a:p>
          <a:p>
            <a:r>
              <a:rPr lang="zh-CN" altLang="en-US"/>
              <a:t>7.系统管理模块</a:t>
            </a:r>
            <a:endParaRPr lang="zh-CN" altLang="en-US"/>
          </a:p>
          <a:p>
            <a:r>
              <a:rPr lang="zh-CN" altLang="en-US"/>
              <a:t>8.退出模块</a:t>
            </a:r>
            <a:endParaRPr lang="zh-CN" altLang="en-US"/>
          </a:p>
          <a:p>
            <a:r>
              <a:rPr lang="zh-CN" altLang="en-US"/>
              <a:t>该系统功能完善、界面美观、操作简单、功能齐全、管理便捷，具</a:t>
            </a:r>
            <a:endParaRPr lang="zh-CN" altLang="en-US"/>
          </a:p>
          <a:p>
            <a:r>
              <a:rPr lang="zh-CN" altLang="en-US"/>
              <a:t>有很高的应用价值。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622935" y="4302125"/>
            <a:ext cx="6096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5.旅游</a:t>
            </a:r>
            <a:r>
              <a:rPr lang="zh-CN" altLang="en-US">
                <a:sym typeface="+mn-ea"/>
              </a:rPr>
              <a:t>业务模块：</a:t>
            </a:r>
            <a:endParaRPr lang="zh-CN" altLang="en-US"/>
          </a:p>
          <a:p>
            <a:r>
              <a:rPr lang="zh-CN" altLang="en-US"/>
              <a:t>保险：显示系统的所</a:t>
            </a:r>
            <a:r>
              <a:rPr lang="zh-CN" altLang="en-US"/>
              <a:t>有保险，可以通过关键字查询</a:t>
            </a:r>
            <a:endParaRPr lang="zh-CN" altLang="en-US"/>
          </a:p>
          <a:p>
            <a:r>
              <a:rPr lang="zh-CN" altLang="en-US"/>
              <a:t>食宿：显示系统中所有的食宿</a:t>
            </a:r>
            <a:r>
              <a:rPr lang="zh-CN" altLang="en-US"/>
              <a:t>安排，可以通过关键字查询</a:t>
            </a:r>
            <a:endParaRPr lang="zh-CN" altLang="en-US"/>
          </a:p>
          <a:p>
            <a:r>
              <a:rPr lang="zh-CN" altLang="en-US"/>
              <a:t>选择导游：显示系统中所有的</a:t>
            </a:r>
            <a:r>
              <a:rPr lang="zh-CN" altLang="en-US"/>
              <a:t>导游，可以通过关键字查询</a:t>
            </a:r>
            <a:endParaRPr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404495"/>
            <a:ext cx="6800850" cy="986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380" y="1628775"/>
            <a:ext cx="6873240" cy="8337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70" y="2601595"/>
            <a:ext cx="5718175" cy="34785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380" y="116840"/>
            <a:ext cx="3398520" cy="48831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系统页面</a:t>
            </a:r>
            <a:r>
              <a:rPr lang="zh-CN" altLang="en-US"/>
              <a:t>展示：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37275" y="2601595"/>
            <a:ext cx="5868035" cy="339915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035" y="188595"/>
            <a:ext cx="6772275" cy="174815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" y="2348865"/>
            <a:ext cx="6796405" cy="1857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035" y="4509135"/>
            <a:ext cx="6810375" cy="161480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5505" y="188595"/>
            <a:ext cx="7287895" cy="291274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30" y="3500755"/>
            <a:ext cx="7715885" cy="312166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32960" y="2829560"/>
            <a:ext cx="1421130" cy="52514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noAutofit/>
          </a:bodyPr>
          <a:p>
            <a:pPr algn="ctr"/>
            <a:endParaRPr lang="zh-CN" altLang="en-US" sz="7200" b="1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39470" y="980440"/>
            <a:ext cx="9518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判定树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2908300" y="5085080"/>
            <a:ext cx="172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判定表</a:t>
            </a:r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890" y="2204720"/>
            <a:ext cx="6501765" cy="2114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835" y="1340485"/>
            <a:ext cx="3600450" cy="30911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325" y="4580890"/>
            <a:ext cx="5905500" cy="18497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3745" y="4509135"/>
            <a:ext cx="4846320" cy="1935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9425" y="548640"/>
            <a:ext cx="2806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/>
              <a:t>数据库建立</a:t>
            </a:r>
            <a:endParaRPr lang="zh-CN" altLang="en-US" sz="36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980440"/>
            <a:ext cx="2798445" cy="23672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295" y="1236980"/>
            <a:ext cx="4358640" cy="21107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8180" y="2237740"/>
            <a:ext cx="3382010" cy="43497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1180" y="404495"/>
            <a:ext cx="60960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/>
              <a:t>黑盒测试</a:t>
            </a:r>
            <a:r>
              <a:rPr lang="zh-CN" altLang="en-US" sz="1400"/>
              <a:t>（不深入代码细节的测试方法称为动态黑盒测试）</a:t>
            </a:r>
            <a:endParaRPr lang="zh-CN" altLang="en-US"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3295" y="1628775"/>
            <a:ext cx="2608580" cy="1610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1900" y="1635125"/>
            <a:ext cx="2438400" cy="17481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6830" y="1628775"/>
            <a:ext cx="2263775" cy="17545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3475" y="3716655"/>
            <a:ext cx="2834005" cy="2812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3835" y="3716655"/>
            <a:ext cx="3037205" cy="2863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5280" y="116205"/>
            <a:ext cx="11278235" cy="8921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白盒测试</a:t>
            </a:r>
            <a:r>
              <a:rPr lang="zh-CN" altLang="en-US"/>
              <a:t>（</a:t>
            </a:r>
            <a:r>
              <a:rPr lang="zh-CN" altLang="en-US">
                <a:sym typeface="+mn-ea"/>
              </a:rPr>
              <a:t>主要关注内部结构和代码的测试。在旅游公司信息管理系统的课设中，进行白盒测试是非常重要的，以确保系统的各个组成部分都能够按照预期进行工作。</a:t>
            </a:r>
            <a:endParaRPr lang="zh-CN" altLang="en-US"/>
          </a:p>
          <a:p>
            <a:r>
              <a:rPr lang="zh-CN" altLang="en-US"/>
              <a:t>）</a:t>
            </a:r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6990" y="188595"/>
            <a:ext cx="6096000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4400"/>
              <a:t>总结</a:t>
            </a:r>
            <a:endParaRPr lang="zh-CN" altLang="en-US" sz="4400"/>
          </a:p>
        </p:txBody>
      </p:sp>
      <p:sp>
        <p:nvSpPr>
          <p:cNvPr id="3" name="文本框 2"/>
          <p:cNvSpPr txBox="1"/>
          <p:nvPr/>
        </p:nvSpPr>
        <p:spPr>
          <a:xfrm>
            <a:off x="407035" y="908685"/>
            <a:ext cx="6096000" cy="34766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    </a:t>
            </a:r>
            <a:r>
              <a:rPr lang="zh-CN" altLang="en-US" sz="1600"/>
              <a:t>通过本次旅游公司信息管理系统的设计与实现，我们成功地构建了一个能够有效管理旅游业务信息的系统。在这个过程中，我们考虑了各种功能模块、数据库设计、用户界面以及系统安全性等方面。以下是一些关键的总结点：</a:t>
            </a:r>
            <a:endParaRPr lang="zh-CN" altLang="en-US" sz="1600"/>
          </a:p>
          <a:p>
            <a:r>
              <a:rPr lang="en-US" altLang="zh-CN" sz="1600"/>
              <a:t>      </a:t>
            </a:r>
            <a:r>
              <a:rPr lang="en-US" altLang="zh-CN" sz="1400"/>
              <a:t> </a:t>
            </a:r>
            <a:r>
              <a:rPr lang="zh-CN" altLang="en-US" sz="1400"/>
              <a:t>系统功能完备： 该系统涵盖了客户管理、旅游线路管理、订单管理、员工管理、财务管理等多个功能模块，为旅游公司提供了全面的信息管理解决方案。</a:t>
            </a:r>
            <a:endParaRPr lang="zh-CN" altLang="en-US" sz="1400"/>
          </a:p>
          <a:p>
            <a:r>
              <a:rPr lang="en-US" altLang="zh-CN" sz="1400"/>
              <a:t>      </a:t>
            </a:r>
            <a:r>
              <a:rPr lang="zh-CN" altLang="en-US" sz="1400"/>
              <a:t>用户友好的界面设计： 我们注重设计用户友好的界面，使用户能够轻松地进行操作和导航。这有助于提高用户的工作效率，并降低培训成本。</a:t>
            </a:r>
            <a:endParaRPr lang="zh-CN" altLang="en-US" sz="1400"/>
          </a:p>
          <a:p>
            <a:r>
              <a:rPr lang="en-US" altLang="zh-CN" sz="1400"/>
              <a:t>      </a:t>
            </a:r>
            <a:r>
              <a:rPr lang="zh-CN" altLang="en-US" sz="1400"/>
              <a:t>数据库设计合理： 数据库设计考虑了不同实体之间的关系，确保了数据的一致性和完整性。这为系统提供了可靠的数据支持。</a:t>
            </a:r>
            <a:endParaRPr lang="zh-CN" altLang="en-US" sz="1400"/>
          </a:p>
          <a:p>
            <a:r>
              <a:rPr lang="en-US" altLang="zh-CN" sz="1400"/>
              <a:t>     </a:t>
            </a:r>
            <a:r>
              <a:rPr lang="zh-CN" altLang="en-US" sz="1400"/>
              <a:t>安全性考虑： 在系统设计中，我们关注了安全性问题，包括用户身份验证、数据加密和权限管理。这有助于保护系统免受未经授权的访问。</a:t>
            </a:r>
            <a:endParaRPr lang="zh-CN" altLang="en-US" sz="1400"/>
          </a:p>
          <a:p>
            <a:r>
              <a:rPr lang="en-US" altLang="zh-CN" sz="1400"/>
              <a:t>        </a:t>
            </a:r>
            <a:r>
              <a:rPr lang="zh-CN" altLang="en-US" sz="1400"/>
              <a:t>系统部署与维护： 我们考虑了系统的部署和维护，确保系统在生产环境中稳定运行。定期的维护活动将有助于及时发现和解决潜在问题。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119380" y="4509135"/>
            <a:ext cx="6510020" cy="62928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zh-CN" altLang="en-US" sz="1400"/>
              <a:t>尽管我们已经取得了一些成功，但系统仍然存在一些潜在的改进空间。可能的改进方向包括：</a:t>
            </a:r>
            <a:endParaRPr lang="zh-CN" altLang="en-US" sz="1400"/>
          </a:p>
          <a:p>
            <a:r>
              <a:rPr lang="en-US" altLang="zh-CN" sz="1400"/>
              <a:t>        </a:t>
            </a:r>
            <a:r>
              <a:rPr lang="zh-CN" altLang="en-US" sz="1400"/>
              <a:t>性能优化： 随着业务的扩展，系统的性能可能面临挑战。优化数据库查询和代码结构可以提高系统的响应速度。</a:t>
            </a:r>
            <a:endParaRPr lang="zh-CN" altLang="en-US" sz="1400"/>
          </a:p>
          <a:p>
            <a:r>
              <a:rPr lang="en-US" altLang="zh-CN" sz="1400"/>
              <a:t>        </a:t>
            </a:r>
            <a:r>
              <a:rPr lang="zh-CN" altLang="en-US" sz="1400"/>
              <a:t>用户反馈集成： 引入用户反馈机制，以便用户能够报告问题并提供改进建议。这有助于不断改进系统，使其更符合用户需求。</a:t>
            </a:r>
            <a:endParaRPr lang="zh-CN" altLang="en-US" sz="1400"/>
          </a:p>
          <a:p>
            <a:r>
              <a:rPr lang="en-US" altLang="zh-CN" sz="1400"/>
              <a:t>         </a:t>
            </a:r>
            <a:r>
              <a:rPr lang="zh-CN" altLang="en-US" sz="1400"/>
              <a:t>移动端支持： 随着移动设备的普及，考虑添加对移动端的支持，使用户能够在不同设备上方便地访问系统。</a:t>
            </a:r>
            <a:endParaRPr lang="zh-CN" altLang="en-US" sz="14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349250" y="250190"/>
            <a:ext cx="185801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/>
              <a:t>流程图</a:t>
            </a:r>
            <a:endParaRPr lang="zh-CN" altLang="en-US" sz="1600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49250" y="980440"/>
            <a:ext cx="6005830" cy="4005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456045" y="404495"/>
            <a:ext cx="5140325" cy="345884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85470" y="4987290"/>
            <a:ext cx="4223385" cy="12477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600"/>
              <a:t>用户进入系统后，根据自身身份获得不同的权限：游客可查看自己的旅游信息（如被安排的导游信息，食宿信息，保险信息等）；旅行社可修改，删除，查询，新增游客信息，以及对导游信息，保险信息，食宿信息进行增删改查等操作。完成操作后，用户退出系统，保存数据。</a:t>
            </a:r>
            <a:endParaRPr lang="zh-CN" altLang="en-US" sz="1600"/>
          </a:p>
        </p:txBody>
      </p:sp>
      <p:sp>
        <p:nvSpPr>
          <p:cNvPr id="8" name="文本框 7"/>
          <p:cNvSpPr txBox="1"/>
          <p:nvPr/>
        </p:nvSpPr>
        <p:spPr>
          <a:xfrm>
            <a:off x="7007225" y="4474210"/>
            <a:ext cx="398526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游客在旅行社根据自身需求选择旅游路线，之后旅行社根据游客们选择的旅游路线分配对应的导游，安排食宿，集体购买保险。游客可在系统内查看旅游的路线信息，包括起始点，路线号，主要景点，交通工具等旅游信息；旅行社可在系统内查看，修改，删除，增加游客信息，导游信息，食宿信息。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95325" y="404495"/>
            <a:ext cx="2084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数据</a:t>
            </a:r>
            <a:r>
              <a:rPr lang="zh-CN" altLang="en-US" b="1"/>
              <a:t>字典</a:t>
            </a:r>
            <a:endParaRPr lang="zh-CN" altLang="en-US" b="1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2636520"/>
            <a:ext cx="5367655" cy="207645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1180" y="1052830"/>
            <a:ext cx="513207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</a:t>
            </a:r>
            <a:r>
              <a:rPr lang="zh-CN" altLang="en-US"/>
              <a:t>旅游信息表中，以每个旅游线路的线路号为主键，其属性有旅游的起点以及目的地、沿途的主要景点、旅游是采用的交通工具以及一个行程的总报价，如表1.1</a:t>
            </a:r>
            <a:r>
              <a:rPr lang="zh-CN" altLang="en-US">
                <a:sym typeface="+mn-ea"/>
              </a:rPr>
              <a:t>所示</a:t>
            </a:r>
            <a:endParaRPr lang="zh-CN" altLang="en-US"/>
          </a:p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6743700" y="1076960"/>
            <a:ext cx="4885690" cy="1452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indent="457200" algn="l">
              <a:buClrTx/>
              <a:buSzTx/>
              <a:buFontTx/>
            </a:pPr>
            <a:r>
              <a:rPr lang="zh-CN" altLang="en-US" sz="1800"/>
              <a:t>导游信息表以每个导游分配的导游编号为主键，属性包括导游的基本信息表，如姓名、性别、年龄、身份证号、住址以及联系电话，如表1.2所示</a:t>
            </a:r>
            <a:endParaRPr lang="zh-CN" altLang="en-US" sz="1800"/>
          </a:p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83655" y="2636520"/>
            <a:ext cx="5329555" cy="212915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65985" y="4765675"/>
            <a:ext cx="1994535" cy="3670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400">
                <a:sym typeface="+mn-ea"/>
              </a:rPr>
              <a:t>表1.1旅游线路表</a:t>
            </a:r>
            <a:endParaRPr lang="zh-CN" altLang="en-US" sz="1400"/>
          </a:p>
          <a:p>
            <a:endParaRPr lang="zh-CN" altLang="en-US" sz="1400"/>
          </a:p>
        </p:txBody>
      </p:sp>
      <p:sp>
        <p:nvSpPr>
          <p:cNvPr id="8" name="文本框 7"/>
          <p:cNvSpPr txBox="1"/>
          <p:nvPr/>
        </p:nvSpPr>
        <p:spPr>
          <a:xfrm>
            <a:off x="8256270" y="4840605"/>
            <a:ext cx="228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表1.2导游信息表</a:t>
            </a:r>
            <a:endParaRPr lang="zh-CN" altLang="en-US" sz="1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414655" y="250190"/>
            <a:ext cx="4205605" cy="126492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保险单表是每个游客报团后必买的，以保险单号为主键，投保日期是它的属性，如表1.3</a:t>
            </a:r>
            <a:r>
              <a:rPr lang="zh-CN" altLang="en-US"/>
              <a:t>所示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479425" y="1700530"/>
            <a:ext cx="4401820" cy="696595"/>
          </a:xfrm>
          <a:prstGeom prst="rect">
            <a:avLst/>
          </a:prstGeom>
        </p:spPr>
      </p:pic>
      <p:sp>
        <p:nvSpPr>
          <p:cNvPr id="100" name="文本框 99"/>
          <p:cNvSpPr txBox="1"/>
          <p:nvPr/>
        </p:nvSpPr>
        <p:spPr>
          <a:xfrm>
            <a:off x="5303520" y="332740"/>
            <a:ext cx="5838825" cy="102806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zh-CN" b="0">
                <a:ea typeface="宋体" panose="02010600030101010101" pitchFamily="2" charset="-122"/>
              </a:rPr>
              <a:t>食宿表是体现游客在旅游过程中吃饭住宿的信息，以和旅行社合作的旅馆在旅行社分配到的宾馆编号为主键，其属性包括宾馆名、所在城市、联系人姓名及电话，如表</a:t>
            </a:r>
            <a:r>
              <a:rPr lang="en-US" b="0">
                <a:latin typeface="Times New Roman" panose="02020603050405020304" charset="0"/>
              </a:rPr>
              <a:t>1.4</a:t>
            </a:r>
            <a:r>
              <a:rPr lang="zh-CN" altLang="en-US" b="0">
                <a:latin typeface="Times New Roman" panose="02020603050405020304" charset="0"/>
              </a:rPr>
              <a:t>所示</a:t>
            </a:r>
            <a:endParaRPr lang="zh-CN" b="0">
              <a:ea typeface="宋体" panose="02010600030101010101" pitchFamily="2" charset="-122"/>
            </a:endParaRPr>
          </a:p>
          <a:p>
            <a:endParaRPr lang="zh-CN" b="0"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591810" y="1674495"/>
            <a:ext cx="4886325" cy="17767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2890" y="3284855"/>
            <a:ext cx="5272405" cy="9296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/>
            <a:r>
              <a:rPr lang="zh-CN" b="0">
                <a:ea typeface="宋体" panose="02010600030101010101" pitchFamily="2" charset="-122"/>
              </a:rPr>
              <a:t>游客信息表中，以游客被分配的游客编号为主键，其属性包括游客的一些基本信息，如姓名、性别、年龄、身份证号、住址以及联系电话，如表</a:t>
            </a:r>
            <a:r>
              <a:rPr lang="en-US" b="0">
                <a:latin typeface="Times New Roman" panose="02020603050405020304" charset="0"/>
              </a:rPr>
              <a:t>1.5</a:t>
            </a:r>
            <a:r>
              <a:rPr lang="zh-CN" altLang="en-US" b="0">
                <a:latin typeface="Times New Roman" panose="02020603050405020304" charset="0"/>
              </a:rPr>
              <a:t>所示</a:t>
            </a:r>
            <a:endParaRPr lang="zh-CN" b="0">
              <a:ea typeface="宋体" panose="02010600030101010101" pitchFamily="2" charset="-122"/>
            </a:endParaRPr>
          </a:p>
          <a:p>
            <a:endParaRPr lang="zh-CN" altLang="en-US" b="0">
              <a:ea typeface="宋体" panose="02010600030101010101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35280" y="4364990"/>
            <a:ext cx="5067300" cy="185293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63565" y="4220845"/>
            <a:ext cx="5868035" cy="135572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en-US" altLang="en-US" b="0">
                <a:latin typeface="Times New Roman" panose="02020603050405020304" charset="0"/>
              </a:rPr>
              <a:t>选择路线表是连接游客和旅游路线多对多关系的表，其中包括游客编号和路线号两个外键，如表1.6</a:t>
            </a:r>
            <a:r>
              <a:rPr lang="zh-CN" altLang="en-US" b="0">
                <a:latin typeface="Times New Roman" panose="02020603050405020304" charset="0"/>
              </a:rPr>
              <a:t>所示</a:t>
            </a:r>
            <a:endParaRPr lang="en-US" altLang="en-US" b="0">
              <a:latin typeface="Times New Roman" panose="02020603050405020304" charset="0"/>
            </a:endParaRPr>
          </a:p>
          <a:p>
            <a:pPr indent="0"/>
            <a:endParaRPr lang="zh-CN" altLang="en-US" b="0"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879465" y="5300980"/>
            <a:ext cx="5219700" cy="685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703070" y="2493010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sym typeface="+mn-ea"/>
              </a:rPr>
              <a:t>表1.3保险单表</a:t>
            </a:r>
            <a:endParaRPr lang="zh-CN" altLang="en-US" sz="1400"/>
          </a:p>
        </p:txBody>
      </p:sp>
      <p:sp>
        <p:nvSpPr>
          <p:cNvPr id="10" name="文本框 9"/>
          <p:cNvSpPr txBox="1"/>
          <p:nvPr/>
        </p:nvSpPr>
        <p:spPr>
          <a:xfrm>
            <a:off x="7247890" y="3451225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ea typeface="宋体" panose="02010600030101010101" pitchFamily="2" charset="-122"/>
                <a:sym typeface="+mn-ea"/>
              </a:rPr>
              <a:t>表</a:t>
            </a:r>
            <a:r>
              <a:rPr lang="en-US" sz="1400">
                <a:latin typeface="Times New Roman" panose="02020603050405020304" charset="0"/>
                <a:sym typeface="+mn-ea"/>
              </a:rPr>
              <a:t>1.4</a:t>
            </a:r>
            <a:r>
              <a:rPr lang="zh-CN" sz="1400">
                <a:ea typeface="宋体" panose="02010600030101010101" pitchFamily="2" charset="-122"/>
                <a:sym typeface="+mn-ea"/>
              </a:rPr>
              <a:t>食宿表</a:t>
            </a:r>
            <a:endParaRPr lang="zh-CN" sz="1400"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031990" y="6039485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en-US" altLang="en-US" sz="1400">
                <a:latin typeface="Times New Roman" panose="02020603050405020304" charset="0"/>
                <a:sym typeface="+mn-ea"/>
              </a:rPr>
              <a:t>表1.6选择路线表</a:t>
            </a:r>
            <a:endParaRPr lang="en-US" altLang="en-US" sz="1400">
              <a:latin typeface="Times New Roman" panose="0202060305040502030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271270" y="6283325"/>
            <a:ext cx="6096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/>
            <a:r>
              <a:rPr lang="zh-CN" sz="1400">
                <a:ea typeface="宋体" panose="02010600030101010101" pitchFamily="2" charset="-122"/>
                <a:sym typeface="+mn-ea"/>
              </a:rPr>
              <a:t>表</a:t>
            </a:r>
            <a:r>
              <a:rPr lang="en-US" sz="1400">
                <a:latin typeface="Times New Roman" panose="02020603050405020304" charset="0"/>
                <a:sym typeface="+mn-ea"/>
              </a:rPr>
              <a:t>1.5</a:t>
            </a:r>
            <a:r>
              <a:rPr lang="zh-CN" sz="1400">
                <a:ea typeface="宋体" panose="02010600030101010101" pitchFamily="2" charset="-122"/>
                <a:sym typeface="+mn-ea"/>
              </a:rPr>
              <a:t>游客信息表</a:t>
            </a:r>
            <a:endParaRPr lang="zh-CN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commondata" val="eyJoZGlkIjoiYWJmNTAxYTA0NTllZTU0OWY5NWY0MWNlMzBjNGU2OTYifQ==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2C61F4"/>
      </a:accent1>
      <a:accent2>
        <a:srgbClr val="795FE5"/>
      </a:accent2>
      <a:accent3>
        <a:srgbClr val="F45B2C"/>
      </a:accent3>
      <a:accent4>
        <a:srgbClr val="F4BF2C"/>
      </a:accent4>
      <a:accent5>
        <a:srgbClr val="1ACA81"/>
      </a:accent5>
      <a:accent6>
        <a:srgbClr val="3F3F3F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3166</Words>
  <Application>WPS 演示</Application>
  <PresentationFormat/>
  <Paragraphs>183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4" baseType="lpstr">
      <vt:lpstr>Arial</vt:lpstr>
      <vt:lpstr>宋体</vt:lpstr>
      <vt:lpstr>Wingdings</vt:lpstr>
      <vt:lpstr>Times New Roman</vt:lpstr>
      <vt:lpstr>微软雅黑</vt:lpstr>
      <vt:lpstr>Arial Unicode MS</vt:lpstr>
      <vt:lpstr>Calibri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无盐</cp:lastModifiedBy>
  <cp:revision>12</cp:revision>
  <dcterms:created xsi:type="dcterms:W3CDTF">2023-11-28T15:40:00Z</dcterms:created>
  <dcterms:modified xsi:type="dcterms:W3CDTF">2023-12-01T02:13:29Z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E6ED89CC37B646879EA351DB1EA33B1F_13</vt:lpwstr>
  </property>
  <property fmtid="{D5CDD505-2E9C-101B-9397-08002B2CF9AE}" pid="3" name="KSOProductBuildVer">
    <vt:lpwstr>2052-12.1.0.15990</vt:lpwstr>
  </property>
</Properties>
</file>